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77" r:id="rId10"/>
    <p:sldId id="271" r:id="rId11"/>
    <p:sldId id="274" r:id="rId12"/>
    <p:sldId id="275" r:id="rId13"/>
    <p:sldId id="276" r:id="rId14"/>
    <p:sldId id="278" r:id="rId15"/>
    <p:sldId id="268" r:id="rId16"/>
  </p:sldIdLst>
  <p:sldSz cx="12190413" cy="6859588"/>
  <p:notesSz cx="6858000" cy="9144000"/>
  <p:defaultTextStyle>
    <a:defPPr>
      <a:defRPr lang="ru-RU"/>
    </a:defPPr>
    <a:lvl1pPr marL="0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47268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094537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41805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189074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36342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283610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30879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378147" algn="l" defTabSz="1094537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76" y="-162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C93C3-7E5F-4808-8118-0AD05FC4A3CF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BDDAE-4680-4ED1-B8BA-A862C81612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0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7268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94537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41805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89074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36342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83610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30879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78147" algn="l" defTabSz="10945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CBDDAE-4680-4ED1-B8BA-A862C816126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7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2" y="2130920"/>
            <a:ext cx="10361851" cy="147036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90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7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1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3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3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0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78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58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00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3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3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50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88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8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726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945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1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890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3634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836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3087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7814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4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21" y="1600573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6794" y="1600573"/>
            <a:ext cx="5384099" cy="452701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317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7268" indent="0">
              <a:buNone/>
              <a:defRPr sz="2400" b="1"/>
            </a:lvl2pPr>
            <a:lvl3pPr marL="1094537" indent="0">
              <a:buNone/>
              <a:defRPr sz="2200" b="1"/>
            </a:lvl3pPr>
            <a:lvl4pPr marL="1641805" indent="0">
              <a:buNone/>
              <a:defRPr sz="1900" b="1"/>
            </a:lvl4pPr>
            <a:lvl5pPr marL="2189074" indent="0">
              <a:buNone/>
              <a:defRPr sz="1900" b="1"/>
            </a:lvl5pPr>
            <a:lvl6pPr marL="2736342" indent="0">
              <a:buNone/>
              <a:defRPr sz="1900" b="1"/>
            </a:lvl6pPr>
            <a:lvl7pPr marL="3283610" indent="0">
              <a:buNone/>
              <a:defRPr sz="1900" b="1"/>
            </a:lvl7pPr>
            <a:lvl8pPr marL="3830879" indent="0">
              <a:buNone/>
              <a:defRPr sz="1900" b="1"/>
            </a:lvl8pPr>
            <a:lvl9pPr marL="437814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22" y="2175378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4" y="1535469"/>
            <a:ext cx="5388331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7268" indent="0">
              <a:buNone/>
              <a:defRPr sz="2400" b="1"/>
            </a:lvl2pPr>
            <a:lvl3pPr marL="1094537" indent="0">
              <a:buNone/>
              <a:defRPr sz="2200" b="1"/>
            </a:lvl3pPr>
            <a:lvl4pPr marL="1641805" indent="0">
              <a:buNone/>
              <a:defRPr sz="1900" b="1"/>
            </a:lvl4pPr>
            <a:lvl5pPr marL="2189074" indent="0">
              <a:buNone/>
              <a:defRPr sz="1900" b="1"/>
            </a:lvl5pPr>
            <a:lvl6pPr marL="2736342" indent="0">
              <a:buNone/>
              <a:defRPr sz="1900" b="1"/>
            </a:lvl6pPr>
            <a:lvl7pPr marL="3283610" indent="0">
              <a:buNone/>
              <a:defRPr sz="1900" b="1"/>
            </a:lvl7pPr>
            <a:lvl8pPr marL="3830879" indent="0">
              <a:buNone/>
              <a:defRPr sz="1900" b="1"/>
            </a:lvl8pPr>
            <a:lvl9pPr marL="437814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564" y="2175378"/>
            <a:ext cx="5388331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3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873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6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3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114" y="273114"/>
            <a:ext cx="6814780" cy="58544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3" y="1435434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7268" indent="0">
              <a:buNone/>
              <a:defRPr sz="1400"/>
            </a:lvl2pPr>
            <a:lvl3pPr marL="1094537" indent="0">
              <a:buNone/>
              <a:defRPr sz="1200"/>
            </a:lvl3pPr>
            <a:lvl4pPr marL="1641805" indent="0">
              <a:buNone/>
              <a:defRPr sz="1100"/>
            </a:lvl4pPr>
            <a:lvl5pPr marL="2189074" indent="0">
              <a:buNone/>
              <a:defRPr sz="1100"/>
            </a:lvl5pPr>
            <a:lvl6pPr marL="2736342" indent="0">
              <a:buNone/>
              <a:defRPr sz="1100"/>
            </a:lvl6pPr>
            <a:lvl7pPr marL="3283610" indent="0">
              <a:buNone/>
              <a:defRPr sz="1100"/>
            </a:lvl7pPr>
            <a:lvl8pPr marL="3830879" indent="0">
              <a:buNone/>
              <a:defRPr sz="1100"/>
            </a:lvl8pPr>
            <a:lvl9pPr marL="437814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73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7" y="4801712"/>
            <a:ext cx="7314248" cy="56687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7" y="612918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7268" indent="0">
              <a:buNone/>
              <a:defRPr sz="3400"/>
            </a:lvl2pPr>
            <a:lvl3pPr marL="1094537" indent="0">
              <a:buNone/>
              <a:defRPr sz="2900"/>
            </a:lvl3pPr>
            <a:lvl4pPr marL="1641805" indent="0">
              <a:buNone/>
              <a:defRPr sz="2400"/>
            </a:lvl4pPr>
            <a:lvl5pPr marL="2189074" indent="0">
              <a:buNone/>
              <a:defRPr sz="2400"/>
            </a:lvl5pPr>
            <a:lvl6pPr marL="2736342" indent="0">
              <a:buNone/>
              <a:defRPr sz="2400"/>
            </a:lvl6pPr>
            <a:lvl7pPr marL="3283610" indent="0">
              <a:buNone/>
              <a:defRPr sz="2400"/>
            </a:lvl7pPr>
            <a:lvl8pPr marL="3830879" indent="0">
              <a:buNone/>
              <a:defRPr sz="2400"/>
            </a:lvl8pPr>
            <a:lvl9pPr marL="437814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7" y="5368582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7268" indent="0">
              <a:buNone/>
              <a:defRPr sz="1400"/>
            </a:lvl2pPr>
            <a:lvl3pPr marL="1094537" indent="0">
              <a:buNone/>
              <a:defRPr sz="1200"/>
            </a:lvl3pPr>
            <a:lvl4pPr marL="1641805" indent="0">
              <a:buNone/>
              <a:defRPr sz="1100"/>
            </a:lvl4pPr>
            <a:lvl5pPr marL="2189074" indent="0">
              <a:buNone/>
              <a:defRPr sz="1100"/>
            </a:lvl5pPr>
            <a:lvl6pPr marL="2736342" indent="0">
              <a:buNone/>
              <a:defRPr sz="1100"/>
            </a:lvl6pPr>
            <a:lvl7pPr marL="3283610" indent="0">
              <a:buNone/>
              <a:defRPr sz="1100"/>
            </a:lvl7pPr>
            <a:lvl8pPr marL="3830879" indent="0">
              <a:buNone/>
              <a:defRPr sz="1100"/>
            </a:lvl8pPr>
            <a:lvl9pPr marL="437814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03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1" cy="1143265"/>
          </a:xfrm>
          <a:prstGeom prst="rect">
            <a:avLst/>
          </a:prstGeom>
        </p:spPr>
        <p:txBody>
          <a:bodyPr vert="horz" lIns="109454" tIns="54727" rIns="109454" bIns="5472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1" cy="4527011"/>
          </a:xfrm>
          <a:prstGeom prst="rect">
            <a:avLst/>
          </a:prstGeom>
        </p:spPr>
        <p:txBody>
          <a:bodyPr vert="horz" lIns="109454" tIns="54727" rIns="109454" bIns="5472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3"/>
            <a:ext cx="2844430" cy="365210"/>
          </a:xfrm>
          <a:prstGeom prst="rect">
            <a:avLst/>
          </a:prstGeom>
        </p:spPr>
        <p:txBody>
          <a:bodyPr vert="horz" lIns="109454" tIns="54727" rIns="109454" bIns="5472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C21C3-D450-41FB-9688-9218C131B072}" type="datetimeFigureOut">
              <a:rPr lang="ru-RU" smtClean="0"/>
              <a:t>24.02.2023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3"/>
            <a:ext cx="3860297" cy="365210"/>
          </a:xfrm>
          <a:prstGeom prst="rect">
            <a:avLst/>
          </a:prstGeom>
        </p:spPr>
        <p:txBody>
          <a:bodyPr vert="horz" lIns="109454" tIns="54727" rIns="109454" bIns="5472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2" y="6357823"/>
            <a:ext cx="2844430" cy="365210"/>
          </a:xfrm>
          <a:prstGeom prst="rect">
            <a:avLst/>
          </a:prstGeom>
        </p:spPr>
        <p:txBody>
          <a:bodyPr vert="horz" lIns="109454" tIns="54727" rIns="109454" bIns="5472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CB423-8393-410C-AD21-8FDB916A8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1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94537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0451" indent="-410451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9311" indent="-342043" algn="l" defTabSz="1094537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68171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15439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2708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9976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57245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04513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51781" indent="-273634" algn="l" defTabSz="10945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7268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1805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9074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6342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83610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30879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78147" algn="l" defTabSz="1094537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63" y="0"/>
            <a:ext cx="12218276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2798" y="4077866"/>
            <a:ext cx="7859153" cy="103831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Влияние речевого окружения на раннее речевое развитие ребенка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https://phonoteka.org/uploads/posts/2021-05/1621559691_27-phonoteka_org-p-fon-dlya-prezentatsii-druzhba-detei-2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3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13757" y="1938453"/>
            <a:ext cx="11233248" cy="21236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надо ориентироваться на возрастные особенности малыша, не переоценивая его возможности. В то же время важно помнить, о перспективе развития речи и о той пользе, которую можно достичь без специальных занятия, одним лишь вниманием к речевому общению с ребенком.</a:t>
            </a:r>
          </a:p>
        </p:txBody>
      </p:sp>
    </p:spTree>
    <p:extLst>
      <p:ext uri="{BB962C8B-B14F-4D97-AF65-F5344CB8AC3E}">
        <p14:creationId xmlns:p14="http://schemas.microsoft.com/office/powerpoint/2010/main" val="40417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3867" y="405458"/>
            <a:ext cx="11036519" cy="86409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Каких правил следует придерживаться, формируя полноценную благоприятную речевую среду?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0375" y="1836121"/>
            <a:ext cx="11233248" cy="3193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С раннего детства необходимо общаться со своим ребенком, поощрять его эмоциональные проявления, лепет улыбками и теплыми словами.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Не лишним будет проговаривание простых ежедневных действий, названий предметов. Совершенно не сложно, одевая ребенка на прогулку, проговаривать, что мы одеваем, какого цвета эта вещь и т.д. Необходимо четко проговаривать простые слова. Чтобы ребенок мог уловить их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звуко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-слоговую структуру, а в последствии и воспроизвести.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168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7974" y="909514"/>
            <a:ext cx="116918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При общении с малышом важно, чтобы он видел родителя, его лицо, органы артикуляции. В этой ситуации, помимо слухового анализатора, подключается зрительный контроль. Помимо всего прочего, родителям во все периоды развития ребенка необходимо побуждать ребенка к общению, к построению собственного речевого высказывания. В младшем возрасте это может быть атмосфера игры, где надо объяснять игрушкам, как надо себя вести за столом, в транспорте и т.д. Родитель может предоставить ребенку образец общения с домашним питомцем. 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106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9704" y="1197546"/>
            <a:ext cx="11691887" cy="3357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Конечно, при общении с ребенком следует исключить из своей речи слова-паразиты и прочие нелицеприятные речевые клеше. Важно помнить. Что ребенок является отражением свои родителей. Если мы хотим, чтобы наш малыш стал лучше, надо начать в первую очередь с себя. Важно помнить, что мы можем дать малышу гораздо больше нежели даем. Даже самые незначительные усилия над собой могут привести к массе положительных результатов в будущем.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915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55575" y="405457"/>
            <a:ext cx="1169188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подобным правилам стоит отнести следующие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Правильная, грамотная и выразительная речь взрослых.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Проговаривание действий, называние предметов при общении с детьми раннего возраста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(накапливание пассивного словаря)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ситуаций, когда ребенок в раннем возрасте должен выразить свое желание словесно.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Четкое проговаривание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неправильносказанных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ребенком слов, акцентирование его внимания на правильном образце.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Создание благоприятной речевой среды, организация игр, провоцирующих речевую активность детей.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Создание благоприятного климата в семье, располагающего к общению всех членов семьи.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Организация свободного времени ребенка с помощью различных кружков, секций, общения со сверстниками.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Своевременное обращение за консультацией к специалисту, при отклонениях в развитии речи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171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9" y="-1213"/>
            <a:ext cx="12196572" cy="6860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55516" y="2205658"/>
            <a:ext cx="6337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727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9" y="-1213"/>
            <a:ext cx="12196572" cy="6860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9287" y="477466"/>
            <a:ext cx="3410967" cy="648072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опросы: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0376" y="1485578"/>
            <a:ext cx="117300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речевого окружения при раннем речевом развитии ребенка.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возникают нарушения в развитии речи ребенка?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правил следует придерживаться, формируя полноценную благоприятную речевую среду?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0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1" y="7937"/>
            <a:ext cx="12175701" cy="685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3867" y="405458"/>
            <a:ext cx="11036519" cy="6480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речевого окружения при раннем речевом развитии ребенка.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5503" y="1845618"/>
            <a:ext cx="11233248" cy="2570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является врожденной способностью, она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в процессе развития 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зависит от множества факторов. Наиболее важным фактором выделяют речевое окружение ребенка, красивая и правильная речь благоприятно влияет на речевое развитие детей раннего возраста. Речевые привычки, сложившиеся в детстве, отличаются высокой устойчивостью, дефекты речи могут сохраняться и закрепляться. </a:t>
            </a:r>
          </a:p>
        </p:txBody>
      </p:sp>
    </p:spTree>
    <p:extLst>
      <p:ext uri="{BB962C8B-B14F-4D97-AF65-F5344CB8AC3E}">
        <p14:creationId xmlns:p14="http://schemas.microsoft.com/office/powerpoint/2010/main" val="28595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87" y="0"/>
            <a:ext cx="12209800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82638" y="415194"/>
            <a:ext cx="1051316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первым образцом речи на ранних этапах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становления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0375" y="1859340"/>
            <a:ext cx="11467479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наносят большой вред развитию речи ребенка, если подделываются под детский лепет, употребляют исковерканные ребенком слова, которые он еще не в состоянии произнести. Каждое слово родителей должно быть значимым, должно помогать  ребенку познавать окружающий мир и осваивать язык. Ребенок начинает говорить только в ситуации общения и только по требованию взрослого. </a:t>
            </a:r>
          </a:p>
        </p:txBody>
      </p:sp>
    </p:spTree>
    <p:extLst>
      <p:ext uri="{BB962C8B-B14F-4D97-AF65-F5344CB8AC3E}">
        <p14:creationId xmlns:p14="http://schemas.microsoft.com/office/powerpoint/2010/main" val="34842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12190413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590" y="549474"/>
            <a:ext cx="11251454" cy="4465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побуждать малыша к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это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простые вопросы в конце дня о том, как прошел день, обсуждение просмотренного вместе мультфильма, прочитанной книги, обсуждение характера героев, их поступков и поведения. Важно чтобы ребёнок понимал и вслушивался, о чём вы ему читаете.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А после чтения попросите его назвать героев сказки, пересказать услышанное, нарисовать вместе с ним или слепить, поиграйте в театр, вспомните выражения, которые говорили лиса, заяц или волк. И еще один </a:t>
            </a:r>
            <a:r>
              <a:rPr lang="ru-RU" sz="2400" u="sng" dirty="0" smtClean="0">
                <a:effectLst/>
                <a:latin typeface="Times New Roman"/>
                <a:ea typeface="Calibri"/>
                <a:cs typeface="Times New Roman"/>
              </a:rPr>
              <a:t>совет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: книги выбирайте по возрасту, а не то, что попалось под руку.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6" name="AutoShape 2" descr="https://catherineasquithgallery.com/uploads/posts/2021-02/1613582212_78-p-fon-dlya-doshkolnoi-prezentatsii-8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12287894" cy="681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5796" y="1520858"/>
            <a:ext cx="1199986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«ручное манипулирование» с различными предметами положительно влияет на развитие речи и мышление детей. Детям надо играть с игрушкой, исследовать её со всех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сторон. Играйте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пальчиковые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 мелкой моторики является стимулятором для речевого развития ребёнка в независимости от возраста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должны помогать ребенку, руководить, контролировать развитие его речи. Родителям необходимо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взять под контроль как свою речь, так и речь ребенка</a:t>
            </a:r>
            <a:r>
              <a:rPr lang="ru-RU" dirty="0" smtClean="0"/>
              <a:t>.</a:t>
            </a:r>
          </a:p>
          <a:p>
            <a:pPr indent="457200" algn="just"/>
            <a:endParaRPr lang="ru-RU" dirty="0"/>
          </a:p>
          <a:p>
            <a:pPr indent="457200"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342" y="333450"/>
            <a:ext cx="11928316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необходимо понять, что каждая мелочь в общении с ребенком может сыграть на пользу или же навредить.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5575" y="308272"/>
            <a:ext cx="11999862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1800" dirty="0" smtClean="0">
                <a:effectLst/>
                <a:latin typeface="Times New Roman"/>
                <a:ea typeface="Calibri"/>
              </a:rPr>
              <a:t>Играйте в пальчиковые игры, собирайте пуговицы на шнурок, собирайте мозаику, позволяйте играть с макаронами и крупой, резать ножницами и лепить. </a:t>
            </a:r>
            <a:endParaRPr lang="ru-RU" sz="1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31" y="1557585"/>
            <a:ext cx="4248472" cy="261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744" y="1552344"/>
            <a:ext cx="3873124" cy="2614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23" y="4194775"/>
            <a:ext cx="3506366" cy="250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3867" y="405458"/>
            <a:ext cx="11036519" cy="6480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/>
              <a:t>Почему возникают нарушения в развитии речи ребенка?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0375" y="1513201"/>
            <a:ext cx="11233248" cy="3586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отметить, что в случае пагубного влияния сбивчивой речи родителя, нарушения в развитии речи могут возникнуть даже у нормально развивающихся детей.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плохого звукопроизношения может явиться неправильная речь окружающих взрослых или общение ребенка с детьми, имеющими неправильное произношение. В этом случае отрицательно сказывается навык подражания, поэтому родители должны по возможности устранить негативное влияние и следить за тем, чтобы ребенок подражал примерам правильной речи.</a:t>
            </a:r>
          </a:p>
        </p:txBody>
      </p:sp>
    </p:spTree>
    <p:extLst>
      <p:ext uri="{BB962C8B-B14F-4D97-AF65-F5344CB8AC3E}">
        <p14:creationId xmlns:p14="http://schemas.microsoft.com/office/powerpoint/2010/main" val="31087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22225"/>
            <a:ext cx="12290426" cy="682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catherineasquithgallery.com/uploads/posts/2021-03/1614805130_189-p-fon-dlya-prezentatsii-detskii-sad-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9376" y="1413570"/>
            <a:ext cx="112332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развития ребенка родители должны обращать внимание на его речь, особенно на ошибки ребенка, как грамматического, так и звукового характера. К сожалению, политикой многих родителей является «невмешательство» в развитие речи, это в корне неверно. Необходимо не только обращать внимание на ошибки ребенка в устной речи, но и акцентировать ребенка на правильном произнесении, просить ребенка произнести правильно. </a:t>
            </a:r>
          </a:p>
        </p:txBody>
      </p:sp>
    </p:spTree>
    <p:extLst>
      <p:ext uri="{BB962C8B-B14F-4D97-AF65-F5344CB8AC3E}">
        <p14:creationId xmlns:p14="http://schemas.microsoft.com/office/powerpoint/2010/main" val="4977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724</Words>
  <Application>Microsoft Office PowerPoint</Application>
  <PresentationFormat>Произвольный</PresentationFormat>
  <Paragraphs>44</Paragraphs>
  <Slides>15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Влияние речевого окружения на раннее речевое развитие ребенка  </vt:lpstr>
      <vt:lpstr>Вопросы:</vt:lpstr>
      <vt:lpstr>Влияние речевого окружения при раннем речевом развитии ребенка.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 возникают нарушения в развитии речи ребенка?</vt:lpstr>
      <vt:lpstr>Презентация PowerPoint</vt:lpstr>
      <vt:lpstr>Презентация PowerPoint</vt:lpstr>
      <vt:lpstr>Каких правил следует придерживаться, формируя полноценную благоприятную речевую среду?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речевого окружения на раннее речевое развитие ребенка</dc:title>
  <dc:creator>Учитель</dc:creator>
  <cp:lastModifiedBy>Учитель</cp:lastModifiedBy>
  <cp:revision>7</cp:revision>
  <dcterms:created xsi:type="dcterms:W3CDTF">2023-02-24T10:47:48Z</dcterms:created>
  <dcterms:modified xsi:type="dcterms:W3CDTF">2023-02-24T11:54:57Z</dcterms:modified>
</cp:coreProperties>
</file>